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  <p:sldMasterId id="2147483800" r:id="rId2"/>
    <p:sldMasterId id="2147483871" r:id="rId3"/>
  </p:sldMasterIdLst>
  <p:notesMasterIdLst>
    <p:notesMasterId r:id="rId15"/>
  </p:notesMasterIdLst>
  <p:sldIdLst>
    <p:sldId id="256" r:id="rId4"/>
    <p:sldId id="267" r:id="rId5"/>
    <p:sldId id="257" r:id="rId6"/>
    <p:sldId id="258" r:id="rId7"/>
    <p:sldId id="259" r:id="rId8"/>
    <p:sldId id="263" r:id="rId9"/>
    <p:sldId id="265" r:id="rId10"/>
    <p:sldId id="260" r:id="rId11"/>
    <p:sldId id="261" r:id="rId12"/>
    <p:sldId id="262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6600"/>
    <a:srgbClr val="FFFF99"/>
    <a:srgbClr val="FFCC99"/>
    <a:srgbClr val="FF6600"/>
    <a:srgbClr val="003300"/>
    <a:srgbClr val="FF0000"/>
    <a:srgbClr val="00FF00"/>
    <a:srgbClr val="FC38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BE5B1B-242B-4E27-8EBE-7B119159E3A1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89E3D7-F0FD-4556-97C0-F4F53BE96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89E3D7-F0FD-4556-97C0-F4F53BE9695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582ADE-731B-4EB1-82BD-D7F0F237F1E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dirty="0" smtClean="0">
              <a:latin typeface="Arial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E34834-4B30-4651-87D6-978B61B0448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EE16C12-24CF-4C64-83A4-12C0A39D9BEF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3E18BCA-D070-495D-886E-75FD0980E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4EFC-8646-4A85-A619-7A224166220D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CAEC1-6953-4FF1-819F-2B1D3743F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98ED9-45FA-41FA-AC1D-B85F8550D0B9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0D79B-9E36-44B1-AEB8-BD46EB1BA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59E3B9AF-7F22-41D6-BD20-6BF7B5D2F70C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A946138-6DEF-49EF-92E8-DC607112B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3D554-1914-4B67-AF6E-43B8FBD8C2D1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EF84A-FCE2-4003-B481-1E390816F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C0FC8-7C57-4F47-97EF-A6FA6371175D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4DED8-3B44-4229-8F24-EF71177C4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F2081-FF9C-4599-9287-6BF5F0E75222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D6A12-0525-4FB1-97AB-2BFDC42D01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4EB58-1C62-4212-82E2-B543754995BB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1D87F65B-8DE2-4CD9-9668-DBEB7E492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320C1-12AF-4812-9921-9DF9A746134A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BCB8-ED68-4A96-9DE7-5369E7F21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45FF6-5E9D-4952-86AF-51A273724744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132FF-8B52-4269-B561-7260B0DF2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E2730751-3C05-4705-AA78-A7B1157D33D2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B86DDF4-642A-4A83-BAB3-8AE7EA412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B79B0-98E8-47C7-AAAF-6306A93389F1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37ED4-6979-42EB-8563-450B40BE6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547A768B-B703-4F97-826A-F9DAB1AB51B0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ACE648A7-F0E0-4E19-856A-7E20890D0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9E786-0395-4A1F-AEE0-A12E4760F791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DA87A-D343-4CCA-B72A-171A297376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48C87-D587-4109-801D-3805F8B27BFC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F47D-1E2C-4427-B0A5-7BBE14D028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8BE58157-5273-47AD-BF30-CFDC611E5EEB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0FAF2F25-C5A1-4A6E-98BB-67C929ADCA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18F1D6F5-8698-4930-9A17-56C83E6766E1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136F7E7-9DC9-415D-AC17-4C29E755C1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F13B4778-5884-45F7-8A55-F99C3CD5A06D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25AF53B4-4EB5-4D73-BF98-DD1A2E7A34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C3B61B-5C00-4386-9071-14180B54514A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ACCB44-96BB-4EB3-B59F-ED48085F7B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E016BB-3B02-4548-8743-FB3E3A077803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7AC3C4-B4C4-42BC-9E5C-725BF1C7E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51AE2FB0-C368-4AAA-8612-4791E9BB15D2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409FC66B-33ED-46C1-A465-BAE4D720C0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A02FBA-BFBD-4E70-ABA9-D31681D3DE71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630C96-8B60-4DF2-833C-14D5A35AFF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Равнобедренный треугольник 4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93ABB-3B71-4C32-8067-56A206DFFD99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FC895-7831-470F-955C-03E0243173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208DC615-1A1A-4B9E-BB37-EFD3A33A01BE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D737025B-6380-40FE-B77A-E035F553C3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53FC8C17-AB47-4F2D-AC16-BF8EEF467BB8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2F3DF905-84AA-4BCE-B983-D7026BAE7A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B633F7-5E50-4346-BC43-62E4F818D074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E76EE3-5327-470D-97E8-6E171F71E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51E098-5A48-4F77-97CE-C4BB652CFC02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D8CC3B-212B-4E83-A5D4-1D11501D7C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E5453-F974-4C24-95A8-E92036DA7C00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2B03B-63D7-40C8-BB6A-2B99204FF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609CC-19BA-40B8-8A77-3E56DE6C4490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06005641-09A7-4DA5-B88D-82BCD872F9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73AE3-C22F-430D-A09B-F603AC6651C4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C6F70-5A01-4134-80CE-38EB5D87C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3DF57-778D-451D-A234-2C3338E22348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C52F4-3E92-4EA8-B77A-5A6E4418B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2C1A8C92-8BFB-4751-8D69-BAF2050CA31F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3C410B67-ACE8-4BBB-B530-73A1E3931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771CDCC5-23F4-46E3-9CF7-8D18FDCEDEEC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22A5B5BE-CFDF-49CD-89F3-92A39FAC4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EE889C2-2952-4E0E-B0D5-1DC5AC231941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E2A5F20-3063-4F80-8F41-6A5D99A9C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40" r:id="rId6"/>
    <p:sldLayoutId id="2147483839" r:id="rId7"/>
    <p:sldLayoutId id="2147483850" r:id="rId8"/>
    <p:sldLayoutId id="2147483851" r:id="rId9"/>
    <p:sldLayoutId id="2147483838" r:id="rId10"/>
    <p:sldLayoutId id="2147483837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90F2BA1-15D6-4FD9-AA23-97C8B0202E9F}" type="datetimeFigureOut">
              <a:rPr lang="ru-RU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F4AC30C-0687-4BB9-9467-06800C1C8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44" r:id="rId6"/>
    <p:sldLayoutId id="2147483843" r:id="rId7"/>
    <p:sldLayoutId id="2147483857" r:id="rId8"/>
    <p:sldLayoutId id="2147483858" r:id="rId9"/>
    <p:sldLayoutId id="2147483842" r:id="rId10"/>
    <p:sldLayoutId id="2147483841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EE889C2-2952-4E0E-B0D5-1DC5AC231941}" type="datetimeFigureOut">
              <a:rPr lang="ru-RU" smtClean="0"/>
              <a:pPr>
                <a:defRPr/>
              </a:pPr>
              <a:t>25.01.2009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E2A5F20-3063-4F80-8F41-6A5D99A9C4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3.xml"/><Relationship Id="rId4" Type="http://schemas.openxmlformats.org/officeDocument/2006/relationships/slide" Target="slide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slide" Target="slide6.xml"/><Relationship Id="rId5" Type="http://schemas.openxmlformats.org/officeDocument/2006/relationships/slide" Target="slide8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4.xml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Табличка 17"/>
          <p:cNvSpPr/>
          <p:nvPr/>
        </p:nvSpPr>
        <p:spPr>
          <a:xfrm>
            <a:off x="3857620" y="4929198"/>
            <a:ext cx="2643206" cy="1714512"/>
          </a:xfrm>
          <a:prstGeom prst="plaqu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Табличка 16"/>
          <p:cNvSpPr/>
          <p:nvPr/>
        </p:nvSpPr>
        <p:spPr>
          <a:xfrm>
            <a:off x="5715008" y="2428868"/>
            <a:ext cx="2643206" cy="1714512"/>
          </a:xfrm>
          <a:prstGeom prst="plaqu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Табличка 15"/>
          <p:cNvSpPr/>
          <p:nvPr/>
        </p:nvSpPr>
        <p:spPr>
          <a:xfrm>
            <a:off x="2071670" y="2428868"/>
            <a:ext cx="2643206" cy="1714512"/>
          </a:xfrm>
          <a:prstGeom prst="plaqu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44" y="357166"/>
            <a:ext cx="8001056" cy="175432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Симметрия относительно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точки (центральная)</a:t>
            </a:r>
            <a:endParaRPr lang="ru-RU" sz="54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>
            <a:hlinkClick r:id="" action="ppaction://noaction"/>
          </p:cNvPr>
          <p:cNvSpPr/>
          <p:nvPr/>
        </p:nvSpPr>
        <p:spPr>
          <a:xfrm>
            <a:off x="1428728" y="2500306"/>
            <a:ext cx="3929090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Способ </a:t>
            </a:r>
            <a:endParaRPr lang="ru-RU" sz="4000" b="1" dirty="0" smtClean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hlinkClick r:id="rId2" action="ppaction://hlinksldjump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1430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построения</a:t>
            </a:r>
            <a:endParaRPr lang="ru-RU" sz="4000" b="1" dirty="0">
              <a:ln w="11430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5072034" y="2571744"/>
            <a:ext cx="4071966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1430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hlinkClick r:id="rId3" action="ppaction://hlinksldjump"/>
              </a:rPr>
              <a:t>Проверь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1430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hlinkClick r:id="rId3" action="ppaction://hlinksldjump"/>
              </a:rPr>
              <a:t>себя</a:t>
            </a:r>
            <a:endParaRPr lang="ru-RU" sz="4000" b="1" dirty="0">
              <a:ln w="11430">
                <a:solidFill>
                  <a:schemeClr val="bg1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4000496" y="5214950"/>
            <a:ext cx="2214546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1430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hlinkClick r:id="rId4" action="ppaction://hlinksldjump"/>
              </a:rPr>
              <a:t>Вывод</a:t>
            </a:r>
            <a:endParaRPr lang="ru-RU" sz="4800" b="1" dirty="0">
              <a:ln w="11430">
                <a:solidFill>
                  <a:schemeClr val="bg1"/>
                </a:solidFill>
              </a:ln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857488" y="2000240"/>
            <a:ext cx="3857625" cy="4000500"/>
          </a:xfrm>
          <a:prstGeom prst="ellipse">
            <a:avLst/>
          </a:prstGeom>
          <a:solidFill>
            <a:schemeClr val="tx1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Неверно</a:t>
            </a:r>
          </a:p>
        </p:txBody>
      </p:sp>
      <p:pic>
        <p:nvPicPr>
          <p:cNvPr id="24580" name="Picture 2" descr="D:\Орина\Презентации\Microsoft\Анимашки\Коллекция смайликов\Мимичные\36_2_58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786058"/>
            <a:ext cx="20955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0800000">
            <a:off x="571500" y="5643563"/>
            <a:ext cx="571500" cy="714375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714488"/>
            <a:ext cx="7585730" cy="286232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Симметрию можно </a:t>
            </a:r>
          </a:p>
          <a:p>
            <a:pPr algn="ctr">
              <a:defRPr/>
            </a:pPr>
            <a:r>
              <a:rPr lang="ru-RU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обнаружить всюду, </a:t>
            </a:r>
          </a:p>
          <a:p>
            <a:pPr algn="ctr">
              <a:defRPr/>
            </a:pPr>
            <a:r>
              <a:rPr lang="ru-RU" sz="6000" b="1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если знать как её </a:t>
            </a:r>
            <a:r>
              <a:rPr lang="ru-RU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искать.</a:t>
            </a:r>
            <a:endParaRPr lang="ru-RU" sz="6000" b="1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715372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Построим  точку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1,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симметричную точке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относительно точки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7686" y="1571612"/>
            <a:ext cx="4329114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Отметим точки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</a:p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Построим прямую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</a:p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другую сторону от точки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отложим отрезок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1,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равный отрезку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</a:p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Отметим точку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Точка </a:t>
            </a:r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– середина отрезка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АА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71472" y="3071810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57158" y="2643182"/>
            <a:ext cx="19773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000">
                  <a:noFill/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в</a:t>
            </a:r>
            <a:endParaRPr lang="ru-RU" sz="2400" b="1" cap="none" spc="0" dirty="0">
              <a:ln w="18000">
                <a:noFill/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857224" y="3000372"/>
            <a:ext cx="142875" cy="142875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2143108" y="3000372"/>
            <a:ext cx="142875" cy="142875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2428868"/>
            <a:ext cx="49593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2428868"/>
            <a:ext cx="492443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/>
                <a:solidFill>
                  <a:srgbClr val="FF0000"/>
                </a:solidFill>
                <a:latin typeface="Monotype Corsiva" pitchFamily="66" charset="0"/>
              </a:rPr>
              <a:t>О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285984" y="3071810"/>
            <a:ext cx="114300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3357554" y="3000372"/>
            <a:ext cx="142875" cy="142875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2428868"/>
            <a:ext cx="92869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А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1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16200000" flipH="1">
            <a:off x="1285852" y="2928934"/>
            <a:ext cx="214314" cy="21431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2714612" y="2928934"/>
            <a:ext cx="214314" cy="214314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7" grpId="0"/>
      <p:bldP spid="8" grpId="0" animBg="1"/>
      <p:bldP spid="9" grpId="0" animBg="1"/>
      <p:bldP spid="10" grpId="0"/>
      <p:bldP spid="11" grpId="0"/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688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Monotype Corsiva" pitchFamily="66" charset="0"/>
              </a:rPr>
              <a:t>       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Построим отрезок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1,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симметричный отрезку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 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относительно точки 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  <a:endParaRPr lang="ru-RU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285875" y="1928813"/>
            <a:ext cx="2428875" cy="158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714348" y="1357298"/>
            <a:ext cx="49593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1357298"/>
            <a:ext cx="49593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2500313" y="3143250"/>
            <a:ext cx="142875" cy="142875"/>
          </a:xfrm>
          <a:prstGeom prst="flowChartConnector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2" name="Прямая соединительная линия 11"/>
          <p:cNvCxnSpPr>
            <a:endCxn id="10" idx="7"/>
          </p:cNvCxnSpPr>
          <p:nvPr/>
        </p:nvCxnSpPr>
        <p:spPr>
          <a:xfrm rot="5400000">
            <a:off x="2586832" y="1821656"/>
            <a:ext cx="1377950" cy="1306513"/>
          </a:xfrm>
          <a:prstGeom prst="line">
            <a:avLst/>
          </a:prstGeom>
          <a:ln w="34925">
            <a:solidFill>
              <a:srgbClr val="FF0000"/>
            </a:solidFill>
            <a:prstDash val="sys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10" idx="3"/>
          </p:cNvCxnSpPr>
          <p:nvPr/>
        </p:nvCxnSpPr>
        <p:spPr>
          <a:xfrm rot="5400000">
            <a:off x="1071562" y="3336926"/>
            <a:ext cx="1520825" cy="1377950"/>
          </a:xfrm>
          <a:prstGeom prst="line">
            <a:avLst/>
          </a:prstGeom>
          <a:ln w="38100">
            <a:solidFill>
              <a:srgbClr val="FF0000"/>
            </a:solidFill>
            <a:prstDash val="sysDot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285875" y="4572000"/>
            <a:ext cx="2571750" cy="158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285984" y="2500306"/>
            <a:ext cx="492443" cy="70788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/>
                <a:solidFill>
                  <a:srgbClr val="006600"/>
                </a:solidFill>
                <a:latin typeface="Monotype Corsiva" pitchFamily="66" charset="0"/>
              </a:rPr>
              <a:t>О</a:t>
            </a:r>
          </a:p>
        </p:txBody>
      </p:sp>
      <p:cxnSp>
        <p:nvCxnSpPr>
          <p:cNvPr id="22" name="Прямая соединительная линия 21"/>
          <p:cNvCxnSpPr>
            <a:endCxn id="10" idx="1"/>
          </p:cNvCxnSpPr>
          <p:nvPr/>
        </p:nvCxnSpPr>
        <p:spPr>
          <a:xfrm rot="16200000" flipH="1">
            <a:off x="1107281" y="1750219"/>
            <a:ext cx="1449388" cy="13779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5"/>
          </p:cNvCxnSpPr>
          <p:nvPr/>
        </p:nvCxnSpPr>
        <p:spPr>
          <a:xfrm rot="16200000" flipH="1">
            <a:off x="2515394" y="3372644"/>
            <a:ext cx="1592262" cy="137795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sysDot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Блок-схема: узел 24"/>
          <p:cNvSpPr/>
          <p:nvPr/>
        </p:nvSpPr>
        <p:spPr>
          <a:xfrm>
            <a:off x="3714750" y="1857375"/>
            <a:ext cx="142875" cy="142875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1214438" y="1857375"/>
            <a:ext cx="142875" cy="142875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3714750" y="4500563"/>
            <a:ext cx="142875" cy="142875"/>
          </a:xfrm>
          <a:prstGeom prst="flowChartConnector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Блок-схема: узел 28"/>
          <p:cNvSpPr/>
          <p:nvPr/>
        </p:nvSpPr>
        <p:spPr>
          <a:xfrm>
            <a:off x="1285875" y="4500563"/>
            <a:ext cx="142875" cy="142875"/>
          </a:xfrm>
          <a:prstGeom prst="flowChartConnector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643306" y="3929066"/>
            <a:ext cx="92869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А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1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428596" y="4000504"/>
            <a:ext cx="92869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В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1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1714500" y="2357438"/>
            <a:ext cx="285750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V="1">
            <a:off x="3071813" y="3786188"/>
            <a:ext cx="285750" cy="214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3143250" y="2357438"/>
            <a:ext cx="28575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H="1">
            <a:off x="3071813" y="2428875"/>
            <a:ext cx="28575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1785938" y="3857625"/>
            <a:ext cx="28575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1714500" y="3929063"/>
            <a:ext cx="285750" cy="285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643438" y="1785938"/>
            <a:ext cx="4143375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Построим отрезок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</a:t>
            </a: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 точку </a:t>
            </a:r>
            <a:r>
              <a:rPr lang="ru-RU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Проведём прямую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 и  по другую сторону от точки О отрезок </a:t>
            </a:r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равный  </a:t>
            </a: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Отметим точку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Проведём прямую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 и по другую сторону от точки О отрезок равный О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endParaRPr lang="ru-RU" sz="2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Отметим точку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endParaRPr lang="ru-RU" sz="2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- </a:t>
            </a:r>
            <a:r>
              <a:rPr lang="ru-RU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искомый</a:t>
            </a:r>
            <a:endParaRPr lang="ru-RU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4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25" grpId="0" animBg="1"/>
      <p:bldP spid="26" grpId="0" animBg="1"/>
      <p:bldP spid="27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658225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6600"/>
                </a:solidFill>
                <a:latin typeface="Monotype Corsiva" pitchFamily="66" charset="0"/>
              </a:rPr>
              <a:t>Пример построения фигуры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F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1</a:t>
            </a:r>
            <a:r>
              <a:rPr lang="ru-RU" dirty="0" smtClean="0">
                <a:solidFill>
                  <a:srgbClr val="006600"/>
                </a:solidFill>
                <a:latin typeface="Monotype Corsiva" pitchFamily="66" charset="0"/>
              </a:rPr>
              <a:t> ,симметричной данной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F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dirty="0" smtClean="0">
                <a:solidFill>
                  <a:srgbClr val="006600"/>
                </a:solidFill>
                <a:latin typeface="Monotype Corsiva" pitchFamily="66" charset="0"/>
              </a:rPr>
              <a:t>относительно точки </a:t>
            </a:r>
            <a:r>
              <a:rPr lang="en-US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Q</a:t>
            </a:r>
            <a:endParaRPr lang="ru-RU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57224" y="2285992"/>
            <a:ext cx="2786082" cy="2786082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2143125" y="23574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43188" y="3000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71625" y="3000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71813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144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35756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57250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357438" y="47863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928813" y="47863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86313" y="3429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6" name="Прямая соединительная линия 15"/>
          <p:cNvCxnSpPr>
            <a:stCxn id="5" idx="6"/>
            <a:endCxn id="14" idx="2"/>
          </p:cNvCxnSpPr>
          <p:nvPr/>
        </p:nvCxnSpPr>
        <p:spPr>
          <a:xfrm>
            <a:off x="2286000" y="2428875"/>
            <a:ext cx="2500313" cy="1071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59" idx="0"/>
          </p:cNvCxnSpPr>
          <p:nvPr/>
        </p:nvCxnSpPr>
        <p:spPr>
          <a:xfrm rot="16200000" flipH="1">
            <a:off x="5572125" y="2786063"/>
            <a:ext cx="1143000" cy="2571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7" idx="6"/>
            <a:endCxn id="14" idx="2"/>
          </p:cNvCxnSpPr>
          <p:nvPr/>
        </p:nvCxnSpPr>
        <p:spPr>
          <a:xfrm>
            <a:off x="1714500" y="3071813"/>
            <a:ext cx="3071813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929188" y="3500438"/>
            <a:ext cx="3071812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6" idx="6"/>
            <a:endCxn id="14" idx="2"/>
          </p:cNvCxnSpPr>
          <p:nvPr/>
        </p:nvCxnSpPr>
        <p:spPr>
          <a:xfrm>
            <a:off x="2786063" y="3071813"/>
            <a:ext cx="2000250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endCxn id="55" idx="1"/>
          </p:cNvCxnSpPr>
          <p:nvPr/>
        </p:nvCxnSpPr>
        <p:spPr>
          <a:xfrm>
            <a:off x="4786313" y="3500438"/>
            <a:ext cx="2020887" cy="449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9" idx="1"/>
            <a:endCxn id="14" idx="2"/>
          </p:cNvCxnSpPr>
          <p:nvPr/>
        </p:nvCxnSpPr>
        <p:spPr>
          <a:xfrm rot="5400000" flipH="1" flipV="1">
            <a:off x="2857500" y="1878013"/>
            <a:ext cx="306387" cy="3551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54" idx="1"/>
          </p:cNvCxnSpPr>
          <p:nvPr/>
        </p:nvCxnSpPr>
        <p:spPr>
          <a:xfrm flipV="1">
            <a:off x="4786313" y="3092450"/>
            <a:ext cx="3521075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8" idx="6"/>
            <a:endCxn id="14" idx="2"/>
          </p:cNvCxnSpPr>
          <p:nvPr/>
        </p:nvCxnSpPr>
        <p:spPr>
          <a:xfrm flipV="1">
            <a:off x="3214688" y="3500438"/>
            <a:ext cx="1571625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14" idx="7"/>
          </p:cNvCxnSpPr>
          <p:nvPr/>
        </p:nvCxnSpPr>
        <p:spPr>
          <a:xfrm rot="5400000" flipH="1" flipV="1">
            <a:off x="5515769" y="2464594"/>
            <a:ext cx="377825" cy="1592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11" idx="1"/>
            <a:endCxn id="14" idx="2"/>
          </p:cNvCxnSpPr>
          <p:nvPr/>
        </p:nvCxnSpPr>
        <p:spPr>
          <a:xfrm rot="5400000" flipH="1" flipV="1">
            <a:off x="2321720" y="2056606"/>
            <a:ext cx="1020762" cy="3908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6158707" y="1056481"/>
            <a:ext cx="1020762" cy="3908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stCxn id="10" idx="1"/>
            <a:endCxn id="14" idx="2"/>
          </p:cNvCxnSpPr>
          <p:nvPr/>
        </p:nvCxnSpPr>
        <p:spPr>
          <a:xfrm rot="5400000" flipH="1" flipV="1">
            <a:off x="3571876" y="3306762"/>
            <a:ext cx="1020762" cy="1408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5051425" y="2235200"/>
            <a:ext cx="1020763" cy="1408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13" idx="5"/>
            <a:endCxn id="14" idx="2"/>
          </p:cNvCxnSpPr>
          <p:nvPr/>
        </p:nvCxnSpPr>
        <p:spPr>
          <a:xfrm rot="5400000" flipH="1" flipV="1">
            <a:off x="2714626" y="2836862"/>
            <a:ext cx="1408112" cy="2735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14" idx="0"/>
          </p:cNvCxnSpPr>
          <p:nvPr/>
        </p:nvCxnSpPr>
        <p:spPr>
          <a:xfrm rot="5400000" flipH="1" flipV="1">
            <a:off x="5582444" y="1346994"/>
            <a:ext cx="1357312" cy="280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12" idx="6"/>
            <a:endCxn id="14" idx="2"/>
          </p:cNvCxnSpPr>
          <p:nvPr/>
        </p:nvCxnSpPr>
        <p:spPr>
          <a:xfrm flipV="1">
            <a:off x="2500313" y="3500438"/>
            <a:ext cx="2286000" cy="1357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4786313" y="2143125"/>
            <a:ext cx="2286000" cy="1357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Овал 48"/>
          <p:cNvSpPr/>
          <p:nvPr/>
        </p:nvSpPr>
        <p:spPr>
          <a:xfrm>
            <a:off x="6143625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7000875" y="2000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7643813" y="2000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8572500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6429375" y="30718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286750" y="30718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6786563" y="39290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7929563" y="39290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429500" y="4572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59" name="Прямая соединительная линия 58"/>
          <p:cNvCxnSpPr>
            <a:stCxn id="50" idx="6"/>
            <a:endCxn id="51" idx="2"/>
          </p:cNvCxnSpPr>
          <p:nvPr/>
        </p:nvCxnSpPr>
        <p:spPr>
          <a:xfrm>
            <a:off x="7143750" y="2071688"/>
            <a:ext cx="500063" cy="15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66" name="Овал 65"/>
          <p:cNvSpPr/>
          <p:nvPr/>
        </p:nvSpPr>
        <p:spPr>
          <a:xfrm>
            <a:off x="2357438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1928813" y="378618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286000" y="3000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1928813" y="30003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2357438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Овал 70"/>
          <p:cNvSpPr/>
          <p:nvPr/>
        </p:nvSpPr>
        <p:spPr>
          <a:xfrm>
            <a:off x="1928813" y="4500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4" name="Прямая соединительная линия 73"/>
          <p:cNvCxnSpPr>
            <a:endCxn id="79" idx="0"/>
          </p:cNvCxnSpPr>
          <p:nvPr/>
        </p:nvCxnSpPr>
        <p:spPr>
          <a:xfrm>
            <a:off x="4857750" y="3500438"/>
            <a:ext cx="2357438" cy="428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endCxn id="14" idx="2"/>
          </p:cNvCxnSpPr>
          <p:nvPr/>
        </p:nvCxnSpPr>
        <p:spPr>
          <a:xfrm>
            <a:off x="2459038" y="3173413"/>
            <a:ext cx="2327275" cy="327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Овал 78"/>
          <p:cNvSpPr/>
          <p:nvPr/>
        </p:nvSpPr>
        <p:spPr>
          <a:xfrm>
            <a:off x="7143750" y="39290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1" name="Прямая соединительная линия 80"/>
          <p:cNvCxnSpPr>
            <a:stCxn id="68" idx="1"/>
            <a:endCxn id="14" idx="2"/>
          </p:cNvCxnSpPr>
          <p:nvPr/>
        </p:nvCxnSpPr>
        <p:spPr>
          <a:xfrm rot="16200000" flipH="1">
            <a:off x="3306763" y="2020888"/>
            <a:ext cx="479425" cy="2479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>
            <a:endCxn id="85" idx="1"/>
          </p:cNvCxnSpPr>
          <p:nvPr/>
        </p:nvCxnSpPr>
        <p:spPr>
          <a:xfrm>
            <a:off x="4857750" y="3429000"/>
            <a:ext cx="2806700" cy="520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Овал 84"/>
          <p:cNvSpPr/>
          <p:nvPr/>
        </p:nvSpPr>
        <p:spPr>
          <a:xfrm>
            <a:off x="7643813" y="39290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7" name="Прямая соединительная линия 86"/>
          <p:cNvCxnSpPr>
            <a:stCxn id="67" idx="6"/>
            <a:endCxn id="14" idx="2"/>
          </p:cNvCxnSpPr>
          <p:nvPr/>
        </p:nvCxnSpPr>
        <p:spPr>
          <a:xfrm flipV="1">
            <a:off x="2071688" y="3500438"/>
            <a:ext cx="2714625" cy="357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/>
          <p:nvPr/>
        </p:nvCxnSpPr>
        <p:spPr>
          <a:xfrm rot="5400000" flipH="1" flipV="1">
            <a:off x="6036469" y="1893094"/>
            <a:ext cx="428625" cy="2786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Овал 88"/>
          <p:cNvSpPr/>
          <p:nvPr/>
        </p:nvSpPr>
        <p:spPr>
          <a:xfrm>
            <a:off x="7643813" y="30718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4" name="Прямая соединительная линия 93"/>
          <p:cNvCxnSpPr>
            <a:stCxn id="66" idx="1"/>
            <a:endCxn id="14" idx="2"/>
          </p:cNvCxnSpPr>
          <p:nvPr/>
        </p:nvCxnSpPr>
        <p:spPr>
          <a:xfrm rot="5400000" flipH="1" flipV="1">
            <a:off x="3429000" y="2449513"/>
            <a:ext cx="306387" cy="2408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rot="5400000" flipH="1" flipV="1">
            <a:off x="5908675" y="2092325"/>
            <a:ext cx="306388" cy="2408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Овал 95"/>
          <p:cNvSpPr/>
          <p:nvPr/>
        </p:nvSpPr>
        <p:spPr>
          <a:xfrm>
            <a:off x="7072313" y="307181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98" name="Прямая соединительная линия 97"/>
          <p:cNvCxnSpPr>
            <a:stCxn id="71" idx="1"/>
            <a:endCxn id="14" idx="2"/>
          </p:cNvCxnSpPr>
          <p:nvPr/>
        </p:nvCxnSpPr>
        <p:spPr>
          <a:xfrm rot="5400000" flipH="1" flipV="1">
            <a:off x="2857501" y="2592387"/>
            <a:ext cx="1020762" cy="2836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единительная линия 98"/>
          <p:cNvCxnSpPr/>
          <p:nvPr/>
        </p:nvCxnSpPr>
        <p:spPr>
          <a:xfrm rot="5400000" flipH="1" flipV="1">
            <a:off x="5765800" y="1520825"/>
            <a:ext cx="1020763" cy="2836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>
            <a:stCxn id="70" idx="6"/>
            <a:endCxn id="14" idx="2"/>
          </p:cNvCxnSpPr>
          <p:nvPr/>
        </p:nvCxnSpPr>
        <p:spPr>
          <a:xfrm flipV="1">
            <a:off x="2500313" y="3500438"/>
            <a:ext cx="2286000" cy="1071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V="1">
            <a:off x="4714875" y="2428875"/>
            <a:ext cx="2286000" cy="10715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Овал 104"/>
          <p:cNvSpPr/>
          <p:nvPr/>
        </p:nvSpPr>
        <p:spPr>
          <a:xfrm>
            <a:off x="7643813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000875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09" name="Прямая соединительная линия 108"/>
          <p:cNvCxnSpPr>
            <a:stCxn id="105" idx="6"/>
            <a:endCxn id="52" idx="2"/>
          </p:cNvCxnSpPr>
          <p:nvPr/>
        </p:nvCxnSpPr>
        <p:spPr>
          <a:xfrm>
            <a:off x="7786688" y="2500313"/>
            <a:ext cx="785812" cy="15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>
            <a:stCxn id="51" idx="3"/>
            <a:endCxn id="105" idx="1"/>
          </p:cNvCxnSpPr>
          <p:nvPr/>
        </p:nvCxnSpPr>
        <p:spPr>
          <a:xfrm rot="5400000">
            <a:off x="7500938" y="2286000"/>
            <a:ext cx="328612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>
            <a:stCxn id="50" idx="4"/>
            <a:endCxn id="106" idx="0"/>
          </p:cNvCxnSpPr>
          <p:nvPr/>
        </p:nvCxnSpPr>
        <p:spPr>
          <a:xfrm rot="5400000">
            <a:off x="6929438" y="2286000"/>
            <a:ext cx="285750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>
            <a:stCxn id="49" idx="6"/>
            <a:endCxn id="106" idx="2"/>
          </p:cNvCxnSpPr>
          <p:nvPr/>
        </p:nvCxnSpPr>
        <p:spPr>
          <a:xfrm>
            <a:off x="6286500" y="2500313"/>
            <a:ext cx="714375" cy="15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>
            <a:endCxn id="54" idx="2"/>
          </p:cNvCxnSpPr>
          <p:nvPr/>
        </p:nvCxnSpPr>
        <p:spPr>
          <a:xfrm>
            <a:off x="7786688" y="3143250"/>
            <a:ext cx="500062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6572250" y="3143250"/>
            <a:ext cx="500063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stCxn id="89" idx="7"/>
            <a:endCxn id="52" idx="3"/>
          </p:cNvCxnSpPr>
          <p:nvPr/>
        </p:nvCxnSpPr>
        <p:spPr>
          <a:xfrm rot="5400000" flipH="1" flipV="1">
            <a:off x="7908925" y="2408238"/>
            <a:ext cx="541337" cy="8270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5" name="Прямая соединительная линия 134"/>
          <p:cNvCxnSpPr>
            <a:stCxn id="49" idx="5"/>
            <a:endCxn id="96" idx="1"/>
          </p:cNvCxnSpPr>
          <p:nvPr/>
        </p:nvCxnSpPr>
        <p:spPr>
          <a:xfrm rot="16200000" flipH="1">
            <a:off x="6408738" y="2408238"/>
            <a:ext cx="541337" cy="827087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>
            <a:stCxn id="85" idx="7"/>
            <a:endCxn id="54" idx="4"/>
          </p:cNvCxnSpPr>
          <p:nvPr/>
        </p:nvCxnSpPr>
        <p:spPr>
          <a:xfrm rot="5400000" flipH="1" flipV="1">
            <a:off x="7694613" y="3286125"/>
            <a:ext cx="735012" cy="59213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>
            <a:stCxn id="53" idx="5"/>
            <a:endCxn id="79" idx="1"/>
          </p:cNvCxnSpPr>
          <p:nvPr/>
        </p:nvCxnSpPr>
        <p:spPr>
          <a:xfrm rot="16200000" flipH="1">
            <a:off x="6480176" y="3265487"/>
            <a:ext cx="755650" cy="61277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>
            <a:stCxn id="85" idx="6"/>
            <a:endCxn id="56" idx="2"/>
          </p:cNvCxnSpPr>
          <p:nvPr/>
        </p:nvCxnSpPr>
        <p:spPr>
          <a:xfrm>
            <a:off x="7786688" y="4000500"/>
            <a:ext cx="142875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>
            <a:stCxn id="55" idx="6"/>
          </p:cNvCxnSpPr>
          <p:nvPr/>
        </p:nvCxnSpPr>
        <p:spPr>
          <a:xfrm>
            <a:off x="6929438" y="4000500"/>
            <a:ext cx="214312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1" name="Прямая соединительная линия 150"/>
          <p:cNvCxnSpPr>
            <a:endCxn id="57" idx="1"/>
          </p:cNvCxnSpPr>
          <p:nvPr/>
        </p:nvCxnSpPr>
        <p:spPr>
          <a:xfrm rot="16200000" flipH="1">
            <a:off x="6893719" y="4036219"/>
            <a:ext cx="592138" cy="52070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3" name="Прямая соединительная линия 152"/>
          <p:cNvCxnSpPr>
            <a:stCxn id="56" idx="3"/>
            <a:endCxn id="57" idx="7"/>
          </p:cNvCxnSpPr>
          <p:nvPr/>
        </p:nvCxnSpPr>
        <p:spPr>
          <a:xfrm rot="5400000">
            <a:off x="7480300" y="4122738"/>
            <a:ext cx="541338" cy="398462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9" name="Прямоугольник 158"/>
          <p:cNvSpPr/>
          <p:nvPr/>
        </p:nvSpPr>
        <p:spPr>
          <a:xfrm>
            <a:off x="4572000" y="3500438"/>
            <a:ext cx="571504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Q</a:t>
            </a:r>
            <a:endParaRPr lang="ru-RU" sz="36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1071538" y="1857364"/>
            <a:ext cx="675185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F</a:t>
            </a:r>
            <a:endParaRPr lang="ru-RU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572396" y="4357694"/>
            <a:ext cx="1285884" cy="11079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F</a:t>
            </a: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</a:rPr>
              <a:t>1</a:t>
            </a:r>
          </a:p>
        </p:txBody>
      </p:sp>
      <p:sp>
        <p:nvSpPr>
          <p:cNvPr id="93" name="5-конечная звезда 92">
            <a:hlinkClick r:id="rId4" action="ppaction://hlinksldjump"/>
          </p:cNvPr>
          <p:cNvSpPr/>
          <p:nvPr/>
        </p:nvSpPr>
        <p:spPr>
          <a:xfrm rot="19407374">
            <a:off x="428596" y="5857892"/>
            <a:ext cx="785818" cy="785818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285720" y="6000768"/>
            <a:ext cx="1357322" cy="571504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20000"/>
                <a:lumOff val="80000"/>
              </a:scheme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14300" prst="artDeco"/>
          </a:sp3d>
        </p:spPr>
        <p:txBody>
          <a:bodyPr wrap="none" lIns="91440" tIns="45720" rIns="91440" bIns="45720"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hlinkClick r:id="rId4" action="ppaction://hlinksldjump"/>
              </a:rPr>
              <a:t>Исходный</a:t>
            </a:r>
            <a:r>
              <a:rPr lang="ru-RU" sz="20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hlinkClick r:id="rId4" action="ppaction://hlinksldjump"/>
              </a:rPr>
              <a:t> слайд</a:t>
            </a:r>
            <a:endParaRPr lang="ru-RU" sz="20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3" grpId="0" animBg="1"/>
      <p:bldP spid="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7-конечная звезда 32">
            <a:hlinkClick r:id="rId3" action="ppaction://hlinksldjump"/>
          </p:cNvPr>
          <p:cNvSpPr/>
          <p:nvPr/>
        </p:nvSpPr>
        <p:spPr>
          <a:xfrm>
            <a:off x="7715250" y="214290"/>
            <a:ext cx="1428750" cy="1071562"/>
          </a:xfrm>
          <a:prstGeom prst="star7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7-конечная звезда 22">
            <a:hlinkClick r:id="rId3" action="ppaction://hlinksldjump"/>
          </p:cNvPr>
          <p:cNvSpPr/>
          <p:nvPr/>
        </p:nvSpPr>
        <p:spPr>
          <a:xfrm>
            <a:off x="7715250" y="1928813"/>
            <a:ext cx="1428750" cy="1071562"/>
          </a:xfrm>
          <a:prstGeom prst="star7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0"/>
            <a:ext cx="3719288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Проверь себя:</a:t>
            </a:r>
            <a:endParaRPr lang="ru-RU" sz="5400" b="1" dirty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00125" y="928688"/>
            <a:ext cx="735806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solidFill>
                  <a:srgbClr val="006600"/>
                </a:solidFill>
                <a:latin typeface="Monotype Corsiva" pitchFamily="66" charset="0"/>
              </a:rPr>
              <a:t>Попробуйте построить фигуры симметричные этим относительно точки:</a:t>
            </a:r>
          </a:p>
        </p:txBody>
      </p:sp>
      <p:sp>
        <p:nvSpPr>
          <p:cNvPr id="10" name="4-конечная звезда 9"/>
          <p:cNvSpPr/>
          <p:nvPr/>
        </p:nvSpPr>
        <p:spPr>
          <a:xfrm>
            <a:off x="3294073" y="2081204"/>
            <a:ext cx="2428875" cy="2286000"/>
          </a:xfrm>
          <a:prstGeom prst="star4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57884" y="4500570"/>
            <a:ext cx="1124027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4500570"/>
            <a:ext cx="1010213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>
                  <a:solidFill>
                    <a:srgbClr val="FFC000"/>
                  </a:solidFill>
                </a:ln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4500570"/>
            <a:ext cx="1311578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286248" y="4572008"/>
            <a:ext cx="1133645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Ч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358082" y="4500570"/>
            <a:ext cx="1194558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1785926"/>
            <a:ext cx="5421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28596" y="4286256"/>
            <a:ext cx="54213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858148" y="500042"/>
            <a:ext cx="1142976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dirty="0">
                <a:ln/>
                <a:solidFill>
                  <a:schemeClr val="bg1"/>
                </a:solidFill>
                <a:hlinkClick r:id="rId4" action="ppaction://hlinksldjump"/>
              </a:rPr>
              <a:t>Помощь</a:t>
            </a:r>
            <a:endParaRPr lang="ru-RU" sz="1600" b="1" dirty="0">
              <a:ln/>
              <a:solidFill>
                <a:schemeClr val="bg1"/>
              </a:solidFill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6215074" y="2500306"/>
            <a:ext cx="1785950" cy="1714500"/>
          </a:xfrm>
          <a:prstGeom prst="hexagon">
            <a:avLst/>
          </a:prstGeom>
          <a:solidFill>
            <a:srgbClr val="FFC00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7-конечная звезда 20">
            <a:hlinkClick r:id="rId3" action="ppaction://hlinksldjump"/>
          </p:cNvPr>
          <p:cNvSpPr/>
          <p:nvPr/>
        </p:nvSpPr>
        <p:spPr>
          <a:xfrm>
            <a:off x="7786688" y="3786188"/>
            <a:ext cx="1357312" cy="1071562"/>
          </a:xfrm>
          <a:prstGeom prst="star7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858148" y="2143116"/>
            <a:ext cx="1071537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dirty="0">
                <a:ln/>
                <a:solidFill>
                  <a:schemeClr val="bg1"/>
                </a:solidFill>
              </a:rPr>
              <a:t>Ответы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7929586" y="4214818"/>
            <a:ext cx="1071537" cy="3385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600" b="1" dirty="0">
                <a:ln/>
                <a:solidFill>
                  <a:schemeClr val="bg1"/>
                </a:solidFill>
                <a:hlinkClick r:id="rId5" action="ppaction://hlinksldjump"/>
              </a:rPr>
              <a:t>Далее</a:t>
            </a:r>
            <a:endParaRPr lang="ru-RU" sz="1600" b="1" dirty="0">
              <a:ln/>
              <a:solidFill>
                <a:schemeClr val="bg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858148" y="2500306"/>
            <a:ext cx="64294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/>
                <a:solidFill>
                  <a:schemeClr val="bg1"/>
                </a:solidFill>
                <a:hlinkClick r:id="rId6" action="ppaction://hlinksldjump"/>
              </a:rPr>
              <a:t>1</a:t>
            </a:r>
            <a:endParaRPr lang="ru-RU" sz="2400" b="1" dirty="0">
              <a:ln/>
              <a:solidFill>
                <a:schemeClr val="bg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429652" y="2500306"/>
            <a:ext cx="500065" cy="46166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>
                <a:ln/>
                <a:solidFill>
                  <a:schemeClr val="bg1"/>
                </a:solidFill>
                <a:hlinkClick r:id="rId7" action="ppaction://hlinksldjump"/>
              </a:rPr>
              <a:t>2</a:t>
            </a:r>
            <a:r>
              <a:rPr lang="ru-RU" sz="1600" b="1" dirty="0">
                <a:ln/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Овал 13"/>
          <p:cNvSpPr/>
          <p:nvPr/>
        </p:nvSpPr>
        <p:spPr>
          <a:xfrm>
            <a:off x="2786050" y="3143248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вал 13"/>
          <p:cNvSpPr/>
          <p:nvPr/>
        </p:nvSpPr>
        <p:spPr>
          <a:xfrm>
            <a:off x="4714876" y="3071810"/>
            <a:ext cx="214313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13"/>
          <p:cNvSpPr/>
          <p:nvPr/>
        </p:nvSpPr>
        <p:spPr>
          <a:xfrm>
            <a:off x="7715272" y="3143248"/>
            <a:ext cx="214313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13"/>
          <p:cNvSpPr/>
          <p:nvPr/>
        </p:nvSpPr>
        <p:spPr>
          <a:xfrm>
            <a:off x="1500166" y="5286388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13"/>
          <p:cNvSpPr/>
          <p:nvPr/>
        </p:nvSpPr>
        <p:spPr>
          <a:xfrm>
            <a:off x="3786182" y="5429264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13"/>
          <p:cNvSpPr/>
          <p:nvPr/>
        </p:nvSpPr>
        <p:spPr>
          <a:xfrm>
            <a:off x="5286380" y="5500702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13"/>
          <p:cNvSpPr/>
          <p:nvPr/>
        </p:nvSpPr>
        <p:spPr>
          <a:xfrm>
            <a:off x="6929454" y="6072206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13"/>
          <p:cNvSpPr/>
          <p:nvPr/>
        </p:nvSpPr>
        <p:spPr>
          <a:xfrm>
            <a:off x="8358214" y="5357826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Ромб 33"/>
          <p:cNvSpPr/>
          <p:nvPr/>
        </p:nvSpPr>
        <p:spPr>
          <a:xfrm>
            <a:off x="785812" y="2214563"/>
            <a:ext cx="1785923" cy="2143125"/>
          </a:xfrm>
          <a:prstGeom prst="diamond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4-конечная звезда 71"/>
          <p:cNvSpPr/>
          <p:nvPr/>
        </p:nvSpPr>
        <p:spPr>
          <a:xfrm rot="10800000">
            <a:off x="4714876" y="2928934"/>
            <a:ext cx="2428875" cy="2286000"/>
          </a:xfrm>
          <a:prstGeom prst="star4">
            <a:avLst/>
          </a:prstGeom>
          <a:noFill/>
          <a:ln w="22225" cmpd="dbl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" name="Ромб 70"/>
          <p:cNvSpPr/>
          <p:nvPr/>
        </p:nvSpPr>
        <p:spPr>
          <a:xfrm rot="10800000">
            <a:off x="3428992" y="1214422"/>
            <a:ext cx="1643062" cy="2143125"/>
          </a:xfrm>
          <a:prstGeom prst="diamond">
            <a:avLst/>
          </a:prstGeom>
          <a:noFill/>
          <a:ln>
            <a:solidFill>
              <a:srgbClr val="CC0000"/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3" name="Прямая соединительная линия 132"/>
          <p:cNvCxnSpPr>
            <a:endCxn id="56" idx="3"/>
          </p:cNvCxnSpPr>
          <p:nvPr/>
        </p:nvCxnSpPr>
        <p:spPr>
          <a:xfrm>
            <a:off x="4857752" y="3714752"/>
            <a:ext cx="1306808" cy="1933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>
            <a:endCxn id="50" idx="2"/>
          </p:cNvCxnSpPr>
          <p:nvPr/>
        </p:nvCxnSpPr>
        <p:spPr>
          <a:xfrm>
            <a:off x="500034" y="5000636"/>
            <a:ext cx="2143140" cy="5000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>
            <a:endCxn id="58" idx="1"/>
          </p:cNvCxnSpPr>
          <p:nvPr/>
        </p:nvCxnSpPr>
        <p:spPr>
          <a:xfrm>
            <a:off x="5286380" y="3714752"/>
            <a:ext cx="378114" cy="923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0" name="Шестиугольник 119"/>
          <p:cNvSpPr/>
          <p:nvPr/>
        </p:nvSpPr>
        <p:spPr>
          <a:xfrm>
            <a:off x="571472" y="4429132"/>
            <a:ext cx="1428750" cy="1357312"/>
          </a:xfrm>
          <a:prstGeom prst="hexagon">
            <a:avLst/>
          </a:prstGeom>
          <a:noFill/>
          <a:ln w="127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Ромб 3"/>
          <p:cNvSpPr/>
          <p:nvPr/>
        </p:nvSpPr>
        <p:spPr>
          <a:xfrm>
            <a:off x="500063" y="1143000"/>
            <a:ext cx="1643062" cy="2143125"/>
          </a:xfrm>
          <a:prstGeom prst="diamond">
            <a:avLst/>
          </a:prstGeom>
          <a:noFill/>
          <a:ln cmpd="thinThick">
            <a:solidFill>
              <a:srgbClr val="CC0000"/>
            </a:solidFill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85875" y="10715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071688" y="214312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625" y="214312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14438" y="31432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357563" y="214312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143372" y="321468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929188" y="214312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43375" y="11430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1" name="Прямая соединительная линия 30"/>
          <p:cNvCxnSpPr>
            <a:stCxn id="9" idx="6"/>
            <a:endCxn id="13" idx="3"/>
          </p:cNvCxnSpPr>
          <p:nvPr/>
        </p:nvCxnSpPr>
        <p:spPr>
          <a:xfrm flipV="1">
            <a:off x="1357313" y="1264951"/>
            <a:ext cx="2806986" cy="1949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4-конечная звезда 35"/>
          <p:cNvSpPr/>
          <p:nvPr/>
        </p:nvSpPr>
        <p:spPr>
          <a:xfrm>
            <a:off x="3857625" y="2786063"/>
            <a:ext cx="2428875" cy="2286000"/>
          </a:xfrm>
          <a:prstGeom prst="star4">
            <a:avLst/>
          </a:prstGeom>
          <a:noFill/>
          <a:ln w="22225" cmpd="dbl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219700" y="36449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857224" y="435769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1571604" y="435769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500034" y="500063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857224" y="57150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857356" y="500063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1571604" y="571501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5000625" y="2786063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3786182" y="378619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4643438" y="4000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5000628" y="492919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6143636" y="378619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5857884" y="285749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5643570" y="378619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6072198" y="421481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08" name="Прямая соединительная линия 107"/>
          <p:cNvCxnSpPr>
            <a:cxnSpLocks noChangeShapeType="1"/>
            <a:stCxn id="38" idx="5"/>
            <a:endCxn id="38" idx="5"/>
          </p:cNvCxnSpPr>
          <p:nvPr/>
        </p:nvCxnSpPr>
        <p:spPr bwMode="auto">
          <a:xfrm rot="5400000">
            <a:off x="1683093" y="5393812"/>
            <a:ext cx="1588" cy="1588"/>
          </a:xfrm>
          <a:prstGeom prst="line">
            <a:avLst/>
          </a:prstGeom>
          <a:noFill/>
          <a:ln w="9525" algn="ctr">
            <a:solidFill>
              <a:srgbClr val="4A7EBB"/>
            </a:solidFill>
            <a:round/>
            <a:headEnd/>
            <a:tailEnd/>
          </a:ln>
        </p:spPr>
      </p:cxnSp>
      <p:cxnSp>
        <p:nvCxnSpPr>
          <p:cNvPr id="138" name="Прямая соединительная линия 137"/>
          <p:cNvCxnSpPr>
            <a:stCxn id="54" idx="6"/>
            <a:endCxn id="58" idx="1"/>
          </p:cNvCxnSpPr>
          <p:nvPr/>
        </p:nvCxnSpPr>
        <p:spPr>
          <a:xfrm flipV="1">
            <a:off x="4786313" y="3807114"/>
            <a:ext cx="878181" cy="2648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>
            <a:endCxn id="122" idx="1"/>
          </p:cNvCxnSpPr>
          <p:nvPr/>
        </p:nvCxnSpPr>
        <p:spPr>
          <a:xfrm rot="16200000" flipH="1">
            <a:off x="4310854" y="3596482"/>
            <a:ext cx="2329164" cy="8067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>
            <a:cxnSpLocks noChangeShapeType="1"/>
            <a:stCxn id="57" idx="3"/>
            <a:endCxn id="55" idx="0"/>
          </p:cNvCxnSpPr>
          <p:nvPr/>
        </p:nvCxnSpPr>
        <p:spPr bwMode="auto">
          <a:xfrm rot="5400000">
            <a:off x="4500562" y="3550951"/>
            <a:ext cx="1949751" cy="80674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>
            <a:endCxn id="58" idx="1"/>
          </p:cNvCxnSpPr>
          <p:nvPr/>
        </p:nvCxnSpPr>
        <p:spPr>
          <a:xfrm>
            <a:off x="5286380" y="3714752"/>
            <a:ext cx="378114" cy="923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>
            <a:stCxn id="53" idx="7"/>
            <a:endCxn id="119" idx="0"/>
          </p:cNvCxnSpPr>
          <p:nvPr/>
        </p:nvCxnSpPr>
        <p:spPr>
          <a:xfrm rot="16200000" flipH="1">
            <a:off x="5429255" y="2285992"/>
            <a:ext cx="193390" cy="32356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>
            <a:stCxn id="46" idx="7"/>
            <a:endCxn id="49" idx="3"/>
          </p:cNvCxnSpPr>
          <p:nvPr/>
        </p:nvCxnSpPr>
        <p:spPr>
          <a:xfrm rot="5400000" flipH="1" flipV="1">
            <a:off x="1229208" y="4658241"/>
            <a:ext cx="827667" cy="13277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единительная линия 153"/>
          <p:cNvCxnSpPr>
            <a:cxnSpLocks noChangeShapeType="1"/>
            <a:stCxn id="48" idx="1"/>
          </p:cNvCxnSpPr>
          <p:nvPr/>
        </p:nvCxnSpPr>
        <p:spPr bwMode="auto">
          <a:xfrm rot="16200000" flipV="1">
            <a:off x="785786" y="4572008"/>
            <a:ext cx="1663998" cy="1378246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единительная линия 155"/>
          <p:cNvCxnSpPr>
            <a:cxnSpLocks noChangeShapeType="1"/>
            <a:stCxn id="44" idx="4"/>
            <a:endCxn id="85" idx="5"/>
          </p:cNvCxnSpPr>
          <p:nvPr/>
        </p:nvCxnSpPr>
        <p:spPr bwMode="auto">
          <a:xfrm rot="5400000">
            <a:off x="776860" y="5348889"/>
            <a:ext cx="1714503" cy="17862"/>
          </a:xfrm>
          <a:prstGeom prst="lin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Табличка 67">
            <a:hlinkClick r:id="rId3" action="ppaction://hlinksldjump"/>
          </p:cNvPr>
          <p:cNvSpPr/>
          <p:nvPr/>
        </p:nvSpPr>
        <p:spPr>
          <a:xfrm>
            <a:off x="7286644" y="5715016"/>
            <a:ext cx="1571632" cy="857250"/>
          </a:xfrm>
          <a:prstGeom prst="plaqu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hlinkClick r:id="rId3" action="ppaction://hlinksldjump"/>
              </a:rPr>
              <a:t>К заданиям</a:t>
            </a:r>
            <a:endParaRPr lang="ru-RU" dirty="0"/>
          </a:p>
        </p:txBody>
      </p:sp>
      <p:sp>
        <p:nvSpPr>
          <p:cNvPr id="2" name="Овал 52"/>
          <p:cNvSpPr/>
          <p:nvPr/>
        </p:nvSpPr>
        <p:spPr>
          <a:xfrm>
            <a:off x="4787900" y="364490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5" name="Шестиугольник 84"/>
          <p:cNvSpPr/>
          <p:nvPr/>
        </p:nvSpPr>
        <p:spPr>
          <a:xfrm rot="10800000">
            <a:off x="1285852" y="4857760"/>
            <a:ext cx="1428750" cy="1357312"/>
          </a:xfrm>
          <a:prstGeom prst="hexagon">
            <a:avLst/>
          </a:prstGeom>
          <a:noFill/>
          <a:ln w="12700" cmpd="sng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1500166" y="5214950"/>
            <a:ext cx="214312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1500166" y="478632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285984" y="478632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2643174" y="542926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2285984" y="607220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1214414" y="550070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1571604" y="6072206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357818" y="3786190"/>
            <a:ext cx="214313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642910" y="3929066"/>
            <a:ext cx="482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8" name="Прямоугольник 117"/>
          <p:cNvSpPr/>
          <p:nvPr/>
        </p:nvSpPr>
        <p:spPr>
          <a:xfrm rot="10624316">
            <a:off x="2299032" y="6155634"/>
            <a:ext cx="482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7072330" y="4000504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>
            <a:off x="5857884" y="514351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5643570" y="421481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7" name="Прямоугольник 136"/>
          <p:cNvSpPr/>
          <p:nvPr/>
        </p:nvSpPr>
        <p:spPr>
          <a:xfrm rot="10800000">
            <a:off x="5929322" y="5072074"/>
            <a:ext cx="482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5072066" y="2357430"/>
            <a:ext cx="482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1" name="Прямоугольник 140"/>
          <p:cNvSpPr/>
          <p:nvPr/>
        </p:nvSpPr>
        <p:spPr>
          <a:xfrm rot="10800000">
            <a:off x="3643306" y="3000372"/>
            <a:ext cx="482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1071538" y="571480"/>
            <a:ext cx="4828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</a:t>
            </a:r>
            <a:endParaRPr lang="ru-RU" sz="2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5" name="Овал 144"/>
          <p:cNvSpPr/>
          <p:nvPr/>
        </p:nvSpPr>
        <p:spPr>
          <a:xfrm>
            <a:off x="5214942" y="407194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49" name="Прямая соединительная линия 148"/>
          <p:cNvCxnSpPr>
            <a:endCxn id="126" idx="1"/>
          </p:cNvCxnSpPr>
          <p:nvPr/>
        </p:nvCxnSpPr>
        <p:spPr>
          <a:xfrm>
            <a:off x="5357818" y="4143380"/>
            <a:ext cx="306676" cy="923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Прямая соединительная линия 156"/>
          <p:cNvCxnSpPr>
            <a:endCxn id="51" idx="5"/>
          </p:cNvCxnSpPr>
          <p:nvPr/>
        </p:nvCxnSpPr>
        <p:spPr>
          <a:xfrm rot="16200000" flipH="1">
            <a:off x="1142976" y="5286387"/>
            <a:ext cx="979207" cy="1219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>
            <a:stCxn id="47" idx="3"/>
            <a:endCxn id="123" idx="7"/>
          </p:cNvCxnSpPr>
          <p:nvPr/>
        </p:nvCxnSpPr>
        <p:spPr>
          <a:xfrm rot="5400000">
            <a:off x="1407804" y="5051149"/>
            <a:ext cx="399039" cy="541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>
            <a:stCxn id="6" idx="1"/>
            <a:endCxn id="11" idx="4"/>
          </p:cNvCxnSpPr>
          <p:nvPr/>
        </p:nvCxnSpPr>
        <p:spPr>
          <a:xfrm rot="16200000" flipH="1">
            <a:off x="1628267" y="771019"/>
            <a:ext cx="2265074" cy="29080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7" idx="6"/>
            <a:endCxn id="10" idx="2"/>
          </p:cNvCxnSpPr>
          <p:nvPr/>
        </p:nvCxnSpPr>
        <p:spPr>
          <a:xfrm>
            <a:off x="2214563" y="2214563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>
            <a:endCxn id="12" idx="7"/>
          </p:cNvCxnSpPr>
          <p:nvPr/>
        </p:nvCxnSpPr>
        <p:spPr>
          <a:xfrm flipV="1">
            <a:off x="428596" y="2164049"/>
            <a:ext cx="4622543" cy="295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2714625" y="2143125"/>
            <a:ext cx="214313" cy="209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95" name="Прямая соединительная линия 94"/>
          <p:cNvCxnSpPr>
            <a:stCxn id="145" idx="0"/>
            <a:endCxn id="56" idx="2"/>
          </p:cNvCxnSpPr>
          <p:nvPr/>
        </p:nvCxnSpPr>
        <p:spPr>
          <a:xfrm rot="5400000" flipH="1" flipV="1">
            <a:off x="5607851" y="3536157"/>
            <a:ext cx="214314" cy="857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5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2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2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3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8500"/>
                            </p:stCondLst>
                            <p:childTnLst>
                              <p:par>
                                <p:cTn id="1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1500"/>
                            </p:stCondLst>
                            <p:childTnLst>
                              <p:par>
                                <p:cTn id="1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2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2500"/>
                            </p:stCondLst>
                            <p:childTnLst>
                              <p:par>
                                <p:cTn id="1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23500"/>
                            </p:stCondLst>
                            <p:childTnLst>
                              <p:par>
                                <p:cTn id="1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4000"/>
                            </p:stCondLst>
                            <p:childTnLst>
                              <p:par>
                                <p:cTn id="16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1" grpId="0" animBg="1"/>
      <p:bldP spid="10" grpId="0" animBg="1"/>
      <p:bldP spid="11" grpId="0" animBg="1"/>
      <p:bldP spid="12" grpId="0" animBg="1"/>
      <p:bldP spid="13" grpId="0" animBg="1"/>
      <p:bldP spid="54" grpId="0" animBg="1"/>
      <p:bldP spid="56" grpId="0" animBg="1"/>
      <p:bldP spid="57" grpId="0" animBg="1"/>
      <p:bldP spid="58" grpId="0" animBg="1"/>
      <p:bldP spid="59" grpId="0" animBg="1"/>
      <p:bldP spid="85" grpId="0" animBg="1"/>
      <p:bldP spid="124" grpId="0" animBg="1"/>
      <p:bldP spid="49" grpId="0" animBg="1"/>
      <p:bldP spid="50" grpId="0" animBg="1"/>
      <p:bldP spid="48" grpId="0" animBg="1"/>
      <p:bldP spid="123" grpId="0" animBg="1"/>
      <p:bldP spid="125" grpId="0" animBg="1"/>
      <p:bldP spid="119" grpId="0" animBg="1"/>
      <p:bldP spid="122" grpId="0" animBg="1"/>
      <p:bldP spid="1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928662" y="1500174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1214446" cy="209288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>
                  <a:solidFill>
                    <a:schemeClr val="tx1"/>
                  </a:solidFill>
                </a:ln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Т</a:t>
            </a:r>
          </a:p>
        </p:txBody>
      </p:sp>
      <p:sp>
        <p:nvSpPr>
          <p:cNvPr id="5" name="Прямоугольник 4"/>
          <p:cNvSpPr/>
          <p:nvPr/>
        </p:nvSpPr>
        <p:spPr>
          <a:xfrm rot="10800000">
            <a:off x="357158" y="214290"/>
            <a:ext cx="1357322" cy="209288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>
                  <a:solidFill>
                    <a:schemeClr val="tx1"/>
                  </a:solidFill>
                </a:ln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214290"/>
            <a:ext cx="1311578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15206" y="214290"/>
            <a:ext cx="1311578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071678"/>
            <a:ext cx="1133645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Ч</a:t>
            </a:r>
          </a:p>
        </p:txBody>
      </p:sp>
      <p:sp>
        <p:nvSpPr>
          <p:cNvPr id="9" name="Прямоугольник 8"/>
          <p:cNvSpPr/>
          <p:nvPr/>
        </p:nvSpPr>
        <p:spPr>
          <a:xfrm rot="10800000">
            <a:off x="5000628" y="2143116"/>
            <a:ext cx="1133645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Ч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286256"/>
            <a:ext cx="1124027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</a:t>
            </a:r>
          </a:p>
        </p:txBody>
      </p:sp>
      <p:sp>
        <p:nvSpPr>
          <p:cNvPr id="11" name="Прямоугольник 10"/>
          <p:cNvSpPr/>
          <p:nvPr/>
        </p:nvSpPr>
        <p:spPr>
          <a:xfrm rot="10800000">
            <a:off x="2428860" y="5143512"/>
            <a:ext cx="1124027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214942" y="4214818"/>
            <a:ext cx="1194558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 rot="10800000">
            <a:off x="7358082" y="4357694"/>
            <a:ext cx="1194558" cy="209288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ln w="11430"/>
                <a:solidFill>
                  <a:srgbClr val="FF66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1285852" y="571480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28596" y="500042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857224" y="1500174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071538" y="64291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85786" y="64291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428728" y="1571612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1071538" y="1500174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500034" y="1571612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643563" y="785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5643563" y="164306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214938" y="1214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000750" y="1214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786688" y="785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786688" y="164306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7429500" y="1214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8143875" y="1214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786438" y="36433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5214938" y="36433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786438" y="3071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214938" y="30003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214938" y="25003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3571875" y="36433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3571875" y="3071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071813" y="3071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3571875" y="25003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3071813" y="25003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71472" y="4714884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571500" y="58578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Овал 44"/>
          <p:cNvSpPr/>
          <p:nvPr/>
        </p:nvSpPr>
        <p:spPr>
          <a:xfrm>
            <a:off x="642938" y="52863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928688" y="52863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1143000" y="47148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143000" y="58578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571736" y="5500702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143240" y="5572140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143240" y="6072206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3143240" y="6572272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2643174" y="6572272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2786050" y="6072206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929563" y="58578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143875" y="507206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715250" y="507206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8286750" y="47148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7500938" y="4714875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357813" y="5786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6072188" y="5786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5929313" y="5357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5500688" y="5357813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5715000" y="4643438"/>
            <a:ext cx="142875" cy="142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77" name="Прямая соединительная линия 76"/>
          <p:cNvCxnSpPr>
            <a:endCxn id="24" idx="0"/>
          </p:cNvCxnSpPr>
          <p:nvPr/>
        </p:nvCxnSpPr>
        <p:spPr>
          <a:xfrm rot="5400000">
            <a:off x="500048" y="714342"/>
            <a:ext cx="928695" cy="7858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endCxn id="17" idx="7"/>
          </p:cNvCxnSpPr>
          <p:nvPr/>
        </p:nvCxnSpPr>
        <p:spPr>
          <a:xfrm rot="5400000">
            <a:off x="657705" y="1035827"/>
            <a:ext cx="806742" cy="1638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endCxn id="23" idx="6"/>
          </p:cNvCxnSpPr>
          <p:nvPr/>
        </p:nvCxnSpPr>
        <p:spPr>
          <a:xfrm rot="16200000" flipH="1">
            <a:off x="607190" y="964389"/>
            <a:ext cx="857256" cy="3571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Прямая соединительная линия 87"/>
          <p:cNvCxnSpPr>
            <a:endCxn id="20" idx="6"/>
          </p:cNvCxnSpPr>
          <p:nvPr/>
        </p:nvCxnSpPr>
        <p:spPr>
          <a:xfrm>
            <a:off x="500034" y="602148"/>
            <a:ext cx="1071569" cy="104090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Табличка 89">
            <a:hlinkClick r:id="rId2" action="ppaction://hlinksldjump"/>
          </p:cNvPr>
          <p:cNvSpPr/>
          <p:nvPr/>
        </p:nvSpPr>
        <p:spPr>
          <a:xfrm>
            <a:off x="3571868" y="5857892"/>
            <a:ext cx="1571632" cy="857250"/>
          </a:xfrm>
          <a:prstGeom prst="plaqu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hlinkClick r:id="rId2" action="ppaction://hlinksldjump"/>
              </a:rPr>
              <a:t>К заданиям</a:t>
            </a:r>
            <a:endParaRPr lang="ru-RU" dirty="0"/>
          </a:p>
        </p:txBody>
      </p:sp>
      <p:cxnSp>
        <p:nvCxnSpPr>
          <p:cNvPr id="89" name="Прямая соединительная линия 88"/>
          <p:cNvCxnSpPr>
            <a:endCxn id="51" idx="6"/>
          </p:cNvCxnSpPr>
          <p:nvPr/>
        </p:nvCxnSpPr>
        <p:spPr>
          <a:xfrm>
            <a:off x="714348" y="5357826"/>
            <a:ext cx="2571767" cy="7858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>
            <a:endCxn id="52" idx="3"/>
          </p:cNvCxnSpPr>
          <p:nvPr/>
        </p:nvCxnSpPr>
        <p:spPr>
          <a:xfrm>
            <a:off x="642910" y="4786322"/>
            <a:ext cx="2521254" cy="19079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единительная линия 95"/>
          <p:cNvCxnSpPr/>
          <p:nvPr/>
        </p:nvCxnSpPr>
        <p:spPr>
          <a:xfrm rot="16200000" flipH="1">
            <a:off x="1000101" y="5000636"/>
            <a:ext cx="1857389" cy="1428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Прямая соединительная линия 105"/>
          <p:cNvCxnSpPr>
            <a:endCxn id="54" idx="1"/>
          </p:cNvCxnSpPr>
          <p:nvPr/>
        </p:nvCxnSpPr>
        <p:spPr>
          <a:xfrm>
            <a:off x="1000101" y="5357826"/>
            <a:ext cx="1806873" cy="735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Прямая соединительная линия 109"/>
          <p:cNvCxnSpPr>
            <a:stCxn id="82" idx="4"/>
          </p:cNvCxnSpPr>
          <p:nvPr/>
        </p:nvCxnSpPr>
        <p:spPr>
          <a:xfrm rot="5400000">
            <a:off x="1515644" y="5480461"/>
            <a:ext cx="76202" cy="82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>
            <a:endCxn id="50" idx="2"/>
          </p:cNvCxnSpPr>
          <p:nvPr/>
        </p:nvCxnSpPr>
        <p:spPr>
          <a:xfrm flipV="1">
            <a:off x="642910" y="5643578"/>
            <a:ext cx="2500330" cy="2142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>
            <a:stCxn id="64" idx="6"/>
            <a:endCxn id="55" idx="1"/>
          </p:cNvCxnSpPr>
          <p:nvPr/>
        </p:nvCxnSpPr>
        <p:spPr>
          <a:xfrm>
            <a:off x="5857875" y="4714875"/>
            <a:ext cx="2092325" cy="1163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Овал 83"/>
          <p:cNvSpPr/>
          <p:nvPr/>
        </p:nvSpPr>
        <p:spPr>
          <a:xfrm>
            <a:off x="6715125" y="5214938"/>
            <a:ext cx="214313" cy="2095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21" name="Прямая соединительная линия 120"/>
          <p:cNvCxnSpPr>
            <a:stCxn id="60" idx="6"/>
            <a:endCxn id="58" idx="2"/>
          </p:cNvCxnSpPr>
          <p:nvPr/>
        </p:nvCxnSpPr>
        <p:spPr>
          <a:xfrm flipV="1">
            <a:off x="5500688" y="4786313"/>
            <a:ext cx="2786062" cy="1071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Прямая соединительная линия 122"/>
          <p:cNvCxnSpPr>
            <a:stCxn id="61" idx="5"/>
            <a:endCxn id="59" idx="2"/>
          </p:cNvCxnSpPr>
          <p:nvPr/>
        </p:nvCxnSpPr>
        <p:spPr>
          <a:xfrm rot="5400000" flipH="1" flipV="1">
            <a:off x="6286501" y="4694237"/>
            <a:ext cx="1122362" cy="1306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>
            <a:stCxn id="63" idx="4"/>
            <a:endCxn id="56" idx="2"/>
          </p:cNvCxnSpPr>
          <p:nvPr/>
        </p:nvCxnSpPr>
        <p:spPr>
          <a:xfrm rot="5400000" flipH="1" flipV="1">
            <a:off x="6679406" y="4036219"/>
            <a:ext cx="357188" cy="2571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>
            <a:stCxn id="62" idx="0"/>
            <a:endCxn id="57" idx="2"/>
          </p:cNvCxnSpPr>
          <p:nvPr/>
        </p:nvCxnSpPr>
        <p:spPr>
          <a:xfrm rot="5400000" flipH="1" flipV="1">
            <a:off x="6750843" y="4393407"/>
            <a:ext cx="214313" cy="171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Овал 81"/>
          <p:cNvSpPr/>
          <p:nvPr/>
        </p:nvSpPr>
        <p:spPr>
          <a:xfrm>
            <a:off x="1857356" y="5643578"/>
            <a:ext cx="214313" cy="2095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928662" y="928670"/>
            <a:ext cx="214313" cy="2095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0" name="Прямая соединительная линия 129"/>
          <p:cNvCxnSpPr>
            <a:stCxn id="25" idx="7"/>
            <a:endCxn id="30" idx="4"/>
          </p:cNvCxnSpPr>
          <p:nvPr/>
        </p:nvCxnSpPr>
        <p:spPr>
          <a:xfrm rot="16200000" flipH="1">
            <a:off x="6322219" y="250031"/>
            <a:ext cx="979488" cy="20923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>
            <a:stCxn id="26" idx="7"/>
            <a:endCxn id="29" idx="3"/>
          </p:cNvCxnSpPr>
          <p:nvPr/>
        </p:nvCxnSpPr>
        <p:spPr>
          <a:xfrm rot="5400000" flipH="1" flipV="1">
            <a:off x="6408738" y="265112"/>
            <a:ext cx="755650" cy="2041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>
            <a:stCxn id="27" idx="0"/>
            <a:endCxn id="32" idx="1"/>
          </p:cNvCxnSpPr>
          <p:nvPr/>
        </p:nvCxnSpPr>
        <p:spPr>
          <a:xfrm rot="16200000" flipH="1">
            <a:off x="6715125" y="-214312"/>
            <a:ext cx="20637" cy="2878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единительная линия 135"/>
          <p:cNvCxnSpPr>
            <a:stCxn id="28" idx="7"/>
            <a:endCxn id="31" idx="2"/>
          </p:cNvCxnSpPr>
          <p:nvPr/>
        </p:nvCxnSpPr>
        <p:spPr>
          <a:xfrm rot="16200000" flipH="1">
            <a:off x="6750844" y="607219"/>
            <a:ext cx="50800" cy="1306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Овал 77"/>
          <p:cNvSpPr/>
          <p:nvPr/>
        </p:nvSpPr>
        <p:spPr>
          <a:xfrm>
            <a:off x="6643702" y="1142984"/>
            <a:ext cx="214312" cy="2095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38" name="Прямая соединительная линия 137"/>
          <p:cNvCxnSpPr>
            <a:stCxn id="42" idx="1"/>
            <a:endCxn id="33" idx="2"/>
          </p:cNvCxnSpPr>
          <p:nvPr/>
        </p:nvCxnSpPr>
        <p:spPr>
          <a:xfrm rot="16200000" flipH="1">
            <a:off x="3842544" y="1770856"/>
            <a:ext cx="1193800" cy="2693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Прямая соединительная линия 139"/>
          <p:cNvCxnSpPr>
            <a:stCxn id="41" idx="1"/>
            <a:endCxn id="34" idx="1"/>
          </p:cNvCxnSpPr>
          <p:nvPr/>
        </p:nvCxnSpPr>
        <p:spPr>
          <a:xfrm rot="16200000" flipH="1">
            <a:off x="3842544" y="2270919"/>
            <a:ext cx="1143000" cy="164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>
            <a:stCxn id="38" idx="2"/>
            <a:endCxn id="37" idx="2"/>
          </p:cNvCxnSpPr>
          <p:nvPr/>
        </p:nvCxnSpPr>
        <p:spPr>
          <a:xfrm rot="10800000" flipH="1">
            <a:off x="3571875" y="2571750"/>
            <a:ext cx="1643063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>
            <a:stCxn id="40" idx="6"/>
            <a:endCxn id="35" idx="2"/>
          </p:cNvCxnSpPr>
          <p:nvPr/>
        </p:nvCxnSpPr>
        <p:spPr>
          <a:xfrm>
            <a:off x="3214688" y="3143250"/>
            <a:ext cx="25717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>
            <a:stCxn id="39" idx="0"/>
            <a:endCxn id="36" idx="2"/>
          </p:cNvCxnSpPr>
          <p:nvPr/>
        </p:nvCxnSpPr>
        <p:spPr>
          <a:xfrm rot="5400000" flipH="1" flipV="1">
            <a:off x="4428332" y="2286794"/>
            <a:ext cx="1587" cy="1571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Овал 79"/>
          <p:cNvSpPr/>
          <p:nvPr/>
        </p:nvSpPr>
        <p:spPr>
          <a:xfrm>
            <a:off x="4357686" y="3000372"/>
            <a:ext cx="214312" cy="20955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0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756" y="285728"/>
            <a:ext cx="8902244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Определите, симметричны ли </a:t>
            </a:r>
          </a:p>
          <a:p>
            <a:pPr algn="ctr">
              <a:defRPr/>
            </a:pPr>
            <a:r>
              <a:rPr lang="ru-RU" sz="3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данные фигуры относительно точки?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71750" y="1714500"/>
            <a:ext cx="1643063" cy="1785938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3643314"/>
            <a:ext cx="64152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Да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>
            <a:hlinkClick r:id="rId3" action="ppaction://hlinksldjump"/>
          </p:cNvPr>
          <p:cNvSpPr/>
          <p:nvPr/>
        </p:nvSpPr>
        <p:spPr>
          <a:xfrm>
            <a:off x="2285984" y="3643314"/>
            <a:ext cx="91570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Нет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857750" y="1714500"/>
            <a:ext cx="1285875" cy="128587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857250" y="1714500"/>
            <a:ext cx="1643063" cy="1785938"/>
          </a:xfrm>
          <a:prstGeom prst="triangle">
            <a:avLst/>
          </a:prstGeom>
          <a:solidFill>
            <a:srgbClr val="FF0000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72250" y="2357438"/>
            <a:ext cx="1285875" cy="128587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428875" y="2428875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286500" y="2571750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3643314"/>
            <a:ext cx="64152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Да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3643314"/>
            <a:ext cx="91570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Нет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Лента лицом вниз 17"/>
          <p:cNvSpPr/>
          <p:nvPr/>
        </p:nvSpPr>
        <p:spPr>
          <a:xfrm>
            <a:off x="2357438" y="4643438"/>
            <a:ext cx="1857375" cy="1357312"/>
          </a:xfrm>
          <a:prstGeom prst="ribbon">
            <a:avLst/>
          </a:prstGeom>
          <a:solidFill>
            <a:srgbClr val="00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Лента лицом вниз 18"/>
          <p:cNvSpPr/>
          <p:nvPr/>
        </p:nvSpPr>
        <p:spPr>
          <a:xfrm rot="10800000">
            <a:off x="4786313" y="4643438"/>
            <a:ext cx="1857375" cy="1357312"/>
          </a:xfrm>
          <a:prstGeom prst="ribbon">
            <a:avLst/>
          </a:prstGeom>
          <a:solidFill>
            <a:srgbClr val="00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429125" y="5214938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857620" y="6000768"/>
            <a:ext cx="641522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Да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357686" y="6000768"/>
            <a:ext cx="915700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/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Нет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5-конечная звезда 22">
            <a:hlinkClick r:id="rId4" action="ppaction://hlinksldjump"/>
          </p:cNvPr>
          <p:cNvSpPr/>
          <p:nvPr/>
        </p:nvSpPr>
        <p:spPr>
          <a:xfrm rot="19338648">
            <a:off x="500034" y="5857892"/>
            <a:ext cx="785818" cy="785818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85720" y="5715016"/>
            <a:ext cx="1156086" cy="52322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6">
                <a:lumMod val="20000"/>
                <a:lumOff val="80000"/>
              </a:scheme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114300" prst="artDeco"/>
          </a:sp3d>
        </p:spPr>
        <p:txBody>
          <a:bodyPr wrap="none" lIns="91440" tIns="45720" rIns="91440" bIns="45720"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hlinkClick r:id="rId4" action="ppaction://hlinksldjump"/>
              </a:rPr>
              <a:t>Исходный</a:t>
            </a:r>
            <a:r>
              <a:rPr lang="ru-RU" sz="20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hlinkClick r:id="rId4" action="ppaction://hlinksldjump"/>
              </a:rPr>
              <a:t> слайд</a:t>
            </a:r>
            <a:endParaRPr lang="ru-RU" sz="20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8" grpId="0" animBg="1"/>
      <p:bldP spid="19" grpId="0" animBg="1"/>
      <p:bldP spid="20" grpId="0" animBg="1"/>
      <p:bldP spid="21" grpId="0"/>
      <p:bldP spid="22" grpId="0"/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286380" y="3214686"/>
            <a:ext cx="3214687" cy="3071813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71604" y="2071678"/>
            <a:ext cx="2786063" cy="2857500"/>
          </a:xfrm>
          <a:prstGeom prst="ellipse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399032"/>
          </a:xfrm>
        </p:spPr>
        <p:txBody>
          <a:bodyPr>
            <a:noAutofit/>
          </a:bodyPr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Верно!!!</a:t>
            </a:r>
          </a:p>
        </p:txBody>
      </p:sp>
      <p:pic>
        <p:nvPicPr>
          <p:cNvPr id="23557" name="Picture 2" descr="D:\Орина\Презентации\Microsoft\Анимашки\Коллекция смайликов\Мимичные\9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428868"/>
            <a:ext cx="1857375" cy="1857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558" name="Picture 5" descr="D:\Орина\Презентации\Microsoft\Анимашки\Коллекция смайликов\Мимичные\kissss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3929066"/>
            <a:ext cx="2143125" cy="1666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0800000">
            <a:off x="571500" y="5643563"/>
            <a:ext cx="571500" cy="714375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1_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597</TotalTime>
  <Words>214</Words>
  <PresentationFormat>Экран (4:3)</PresentationFormat>
  <Paragraphs>83</Paragraphs>
  <Slides>11</Slides>
  <Notes>4</Notes>
  <HiddenSlides>6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1_Яркая</vt:lpstr>
      <vt:lpstr>Яркая</vt:lpstr>
      <vt:lpstr>Эркер</vt:lpstr>
      <vt:lpstr>Слайд 1</vt:lpstr>
      <vt:lpstr>        Построим  точку А1, симметричную точке А   относительно точки О</vt:lpstr>
      <vt:lpstr>        Построим отрезок А1В1, симметричный отрезку АВ относительно точки О</vt:lpstr>
      <vt:lpstr>Пример построения фигуры F1 ,симметричной данной F относительно точки Q</vt:lpstr>
      <vt:lpstr>Слайд 5</vt:lpstr>
      <vt:lpstr>Слайд 6</vt:lpstr>
      <vt:lpstr>Слайд 7</vt:lpstr>
      <vt:lpstr>Слайд 8</vt:lpstr>
      <vt:lpstr>Верно!!!</vt:lpstr>
      <vt:lpstr>Неверно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относительно точки</dc:title>
  <cp:lastModifiedBy>Алёна</cp:lastModifiedBy>
  <cp:revision>100</cp:revision>
  <dcterms:modified xsi:type="dcterms:W3CDTF">2009-01-25T07:36:20Z</dcterms:modified>
</cp:coreProperties>
</file>